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5"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59" d="100"/>
          <a:sy n="59" d="100"/>
        </p:scale>
        <p:origin x="-96" y="-23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74CBEAF9-9E58-4CC8-A6FF-6DD8A58DEEA4}" type="datetimeFigureOut">
              <a:rPr lang="en-US" smtClean="0"/>
              <a:pPr/>
              <a:t>1/26/2012</a:t>
            </a:fld>
            <a:endParaRPr lang="en-US"/>
          </a:p>
        </p:txBody>
      </p:sp>
      <p:sp>
        <p:nvSpPr>
          <p:cNvPr id="2" name="Footer Placeholder 1"/>
          <p:cNvSpPr>
            <a:spLocks noGrp="1"/>
          </p:cNvSpPr>
          <p:nvPr>
            <p:ph type="ftr" sz="quarter" idx="11"/>
          </p:nvPr>
        </p:nvSpPr>
        <p:spPr/>
        <p:txBody>
          <a:bodyPr/>
          <a:lstStyle/>
          <a:p>
            <a:endParaRPr kumimoji="0" lang="en-US"/>
          </a:p>
        </p:txBody>
      </p:sp>
      <p:sp>
        <p:nvSpPr>
          <p:cNvPr id="15" name="Slide Number Placeholder 14"/>
          <p:cNvSpPr>
            <a:spLocks noGrp="1"/>
          </p:cNvSpPr>
          <p:nvPr>
            <p:ph type="sldNum" sz="quarter" idx="12"/>
          </p:nvPr>
        </p:nvSpPr>
        <p:spPr>
          <a:xfrm>
            <a:off x="8229600" y="6473952"/>
            <a:ext cx="758952" cy="246888"/>
          </a:xfrm>
        </p:spPr>
        <p:txBody>
          <a:bodyPr/>
          <a:lstStyle/>
          <a:p>
            <a:fld id="{CA15C064-DD44-4CAC-873E-2D1F54821676}" type="slidenum">
              <a:rPr kumimoji="0" lang="en-US" smtClean="0"/>
              <a:pPr/>
              <a:t>‹#›</a:t>
            </a:fld>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C7E1A8-9919-864D-91DC-7578A6BD016F}" type="datetimeFigureOut">
              <a:rPr lang="en-US" smtClean="0"/>
              <a:t>1/26/2012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9DFEE-54EA-8C4B-B36F-BCEF36F14D4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1C7E1A8-9919-864D-91DC-7578A6BD016F}" type="datetimeFigureOut">
              <a:rPr lang="en-US" smtClean="0"/>
              <a:t>1/26/2012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9DFEE-54EA-8C4B-B36F-BCEF36F14D4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1C7E1A8-9919-864D-91DC-7578A6BD016F}" type="datetimeFigureOut">
              <a:rPr lang="en-US" smtClean="0"/>
              <a:t>1/26/2012</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8869DFEE-54EA-8C4B-B36F-BCEF36F14D4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74CBEAF9-9E58-4CC8-A6FF-6DD8A58DEEA4}" type="datetimeFigureOut">
              <a:rPr lang="en-US" smtClean="0"/>
              <a:pPr/>
              <a:t>1/26/2012</a:t>
            </a:fld>
            <a:endParaRPr lang="en-US"/>
          </a:p>
        </p:txBody>
      </p:sp>
      <p:sp>
        <p:nvSpPr>
          <p:cNvPr id="11" name="Footer Placeholder 10"/>
          <p:cNvSpPr>
            <a:spLocks noGrp="1"/>
          </p:cNvSpPr>
          <p:nvPr>
            <p:ph type="ftr" sz="quarter" idx="11"/>
          </p:nvPr>
        </p:nvSpPr>
        <p:spPr/>
        <p:txBody>
          <a:bodyPr/>
          <a:lstStyle/>
          <a:p>
            <a:endParaRPr kumimoji="0" lang="en-US"/>
          </a:p>
        </p:txBody>
      </p:sp>
      <p:sp>
        <p:nvSpPr>
          <p:cNvPr id="16" name="Slide Number Placeholder 15"/>
          <p:cNvSpPr>
            <a:spLocks noGrp="1"/>
          </p:cNvSpPr>
          <p:nvPr>
            <p:ph type="sldNum" sz="quarter" idx="12"/>
          </p:nvPr>
        </p:nvSpPr>
        <p:spPr/>
        <p:txBody>
          <a:bodyPr/>
          <a:lstStyle/>
          <a:p>
            <a:fld id="{CA15C064-DD44-4CAC-873E-2D1F54821676}" type="slidenum">
              <a:rPr kumimoji="0" lang="en-US" smtClean="0"/>
              <a:pPr/>
              <a:t>‹#›</a:t>
            </a:fld>
            <a:endParaRPr kumimoji="0"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61C7E1A8-9919-864D-91DC-7578A6BD016F}" type="datetimeFigureOut">
              <a:rPr lang="en-US" smtClean="0"/>
              <a:t>1/26/2012</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8869DFEE-54EA-8C4B-B36F-BCEF36F14D4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61C7E1A8-9919-864D-91DC-7578A6BD016F}" type="datetimeFigureOut">
              <a:rPr lang="en-US" smtClean="0"/>
              <a:t>1/26/2012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8869DFEE-54EA-8C4B-B36F-BCEF36F14D4F}"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1C7E1A8-9919-864D-91DC-7578A6BD016F}" type="datetimeFigureOut">
              <a:rPr lang="en-US" smtClean="0"/>
              <a:t>1/26/2012</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9DFEE-54EA-8C4B-B36F-BCEF36F14D4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1C7E1A8-9919-864D-91DC-7578A6BD016F}" type="datetimeFigureOut">
              <a:rPr lang="en-US" smtClean="0"/>
              <a:t>1/26/2012</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69DFEE-54EA-8C4B-B36F-BCEF36F14D4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1C7E1A8-9919-864D-91DC-7578A6BD016F}" type="datetimeFigureOut">
              <a:rPr lang="en-US" smtClean="0"/>
              <a:t>1/26/2012</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69DFEE-54EA-8C4B-B36F-BCEF36F14D4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61C7E1A8-9919-864D-91DC-7578A6BD016F}" type="datetimeFigureOut">
              <a:rPr lang="en-US" smtClean="0"/>
              <a:t>1/26/2012</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8869DFEE-54EA-8C4B-B36F-BCEF36F14D4F}"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1C7E1A8-9919-864D-91DC-7578A6BD016F}" type="datetimeFigureOut">
              <a:rPr lang="en-US" smtClean="0"/>
              <a:t>1/26/2012</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8869DFEE-54EA-8C4B-B36F-BCEF36F14D4F}"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Ethos and Logos</a:t>
            </a:r>
            <a:endParaRPr lang="en-US" dirty="0"/>
          </a:p>
        </p:txBody>
      </p:sp>
      <p:sp>
        <p:nvSpPr>
          <p:cNvPr id="3" name="Subtitle 2"/>
          <p:cNvSpPr>
            <a:spLocks noGrp="1"/>
          </p:cNvSpPr>
          <p:nvPr>
            <p:ph type="subTitle" idx="1"/>
          </p:nvPr>
        </p:nvSpPr>
        <p:spPr/>
        <p:txBody>
          <a:bodyPr/>
          <a:lstStyle/>
          <a:p>
            <a:r>
              <a:rPr lang="en-US" dirty="0" smtClean="0"/>
              <a:t>Arguments based on character &amp; arguments based on facts and reason.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logical supports</a:t>
            </a:r>
            <a:endParaRPr lang="en-US" dirty="0"/>
          </a:p>
        </p:txBody>
      </p:sp>
      <p:sp>
        <p:nvSpPr>
          <p:cNvPr id="3" name="Content Placeholder 2"/>
          <p:cNvSpPr>
            <a:spLocks noGrp="1"/>
          </p:cNvSpPr>
          <p:nvPr>
            <p:ph idx="1"/>
          </p:nvPr>
        </p:nvSpPr>
        <p:spPr/>
        <p:txBody>
          <a:bodyPr/>
          <a:lstStyle/>
          <a:p>
            <a:r>
              <a:rPr lang="en-US" dirty="0" smtClean="0"/>
              <a:t>Testimonies and Narratives</a:t>
            </a:r>
          </a:p>
          <a:p>
            <a:r>
              <a:rPr lang="en-US" dirty="0" smtClean="0"/>
              <a:t>Reason and common sense (more on this later).</a:t>
            </a:r>
          </a:p>
          <a:p>
            <a:r>
              <a:rPr lang="en-US" dirty="0" smtClean="0"/>
              <a:t>Analogies-explain one idea or concept by comparing it to something else.</a:t>
            </a:r>
          </a:p>
          <a:p>
            <a:r>
              <a:rPr lang="en-US" dirty="0" smtClean="0"/>
              <a:t>Precedent-comparison of comparable institutions or comparison of a past event to a </a:t>
            </a:r>
            <a:r>
              <a:rPr lang="en-US" smtClean="0"/>
              <a:t>present event.</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Ethos</a:t>
            </a:r>
            <a:endParaRPr lang="en-US" dirty="0"/>
          </a:p>
        </p:txBody>
      </p:sp>
      <p:sp>
        <p:nvSpPr>
          <p:cNvPr id="3" name="Content Placeholder 2"/>
          <p:cNvSpPr>
            <a:spLocks noGrp="1"/>
          </p:cNvSpPr>
          <p:nvPr>
            <p:ph idx="1"/>
          </p:nvPr>
        </p:nvSpPr>
        <p:spPr/>
        <p:txBody>
          <a:bodyPr/>
          <a:lstStyle/>
          <a:p>
            <a:r>
              <a:rPr lang="en-US" dirty="0" smtClean="0"/>
              <a:t>Credibility speaks to a writer’s honest, respect for an audience and its values, and plain old likeability.</a:t>
            </a:r>
          </a:p>
          <a:p>
            <a:r>
              <a:rPr lang="en-US" dirty="0" smtClean="0"/>
              <a:t>Sometimes a sense of humor can help: Al Gore in </a:t>
            </a:r>
            <a:r>
              <a:rPr lang="en-US" i="1" dirty="0" smtClean="0"/>
              <a:t>An </a:t>
            </a:r>
            <a:r>
              <a:rPr lang="en-US" i="1" dirty="0" err="1" smtClean="0"/>
              <a:t>Inconvient</a:t>
            </a:r>
            <a:r>
              <a:rPr lang="en-US" i="1" dirty="0" smtClean="0"/>
              <a:t> Truth</a:t>
            </a:r>
            <a:endParaRPr lang="en-US" dirty="0" smtClean="0"/>
          </a:p>
          <a:p>
            <a:r>
              <a:rPr lang="en-US" dirty="0" smtClean="0"/>
              <a:t>One can also establish credibility by connecting your own beliefs and core principles that are well established and widely respected.</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Ethos</a:t>
            </a:r>
            <a:endParaRPr lang="en-US" dirty="0"/>
          </a:p>
        </p:txBody>
      </p:sp>
      <p:sp>
        <p:nvSpPr>
          <p:cNvPr id="3" name="Content Placeholder 2"/>
          <p:cNvSpPr>
            <a:spLocks noGrp="1"/>
          </p:cNvSpPr>
          <p:nvPr>
            <p:ph idx="1"/>
          </p:nvPr>
        </p:nvSpPr>
        <p:spPr/>
        <p:txBody>
          <a:bodyPr>
            <a:normAutofit lnSpcReduction="10000"/>
          </a:bodyPr>
          <a:lstStyle/>
          <a:p>
            <a:r>
              <a:rPr lang="en-US" dirty="0" smtClean="0"/>
              <a:t>Another way to affirm your credibility as a writer is to use language that show your respect for readers, addressing them neither above nor below their capabilities.</a:t>
            </a:r>
          </a:p>
          <a:p>
            <a:r>
              <a:rPr lang="en-US" dirty="0" smtClean="0"/>
              <a:t>Citing trustworthy sources and acknowledging them properly proves you’ve done your homework and know your subject.</a:t>
            </a:r>
          </a:p>
          <a:p>
            <a:r>
              <a:rPr lang="en-US" dirty="0" smtClean="0"/>
              <a:t>Details matter: helpful graphs, tables, illustrations may carry weight with readers.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Ethos</a:t>
            </a:r>
            <a:endParaRPr lang="en-US" dirty="0"/>
          </a:p>
        </p:txBody>
      </p:sp>
      <p:sp>
        <p:nvSpPr>
          <p:cNvPr id="3" name="Content Placeholder 2"/>
          <p:cNvSpPr>
            <a:spLocks noGrp="1"/>
          </p:cNvSpPr>
          <p:nvPr>
            <p:ph idx="1"/>
          </p:nvPr>
        </p:nvSpPr>
        <p:spPr/>
        <p:txBody>
          <a:bodyPr/>
          <a:lstStyle/>
          <a:p>
            <a:r>
              <a:rPr lang="en-US" dirty="0" smtClean="0"/>
              <a:t>Making concessions in your argument, offering conditions of rebuttal (concessions to objections that readers might raise) sends a strong signal to the audience that you’ve scrutinized your own position and can therefore be trusted when you turn to arguing its merits.</a:t>
            </a:r>
          </a:p>
          <a:p>
            <a:r>
              <a:rPr lang="en-US" dirty="0" smtClean="0"/>
              <a:t>Come clean about motives and where your loyalties lie.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Logos: </a:t>
            </a:r>
            <a:endParaRPr lang="en-US" dirty="0"/>
          </a:p>
        </p:txBody>
      </p:sp>
      <p:sp>
        <p:nvSpPr>
          <p:cNvPr id="3" name="Content Placeholder 2"/>
          <p:cNvSpPr>
            <a:spLocks noGrp="1"/>
          </p:cNvSpPr>
          <p:nvPr>
            <p:ph idx="1"/>
          </p:nvPr>
        </p:nvSpPr>
        <p:spPr/>
        <p:txBody>
          <a:bodyPr>
            <a:normAutofit lnSpcReduction="10000"/>
          </a:bodyPr>
          <a:lstStyle/>
          <a:p>
            <a:r>
              <a:rPr lang="en-US" dirty="0" smtClean="0"/>
              <a:t>Arguments based on facts, evidence and reason.</a:t>
            </a:r>
          </a:p>
          <a:p>
            <a:r>
              <a:rPr lang="en-US" dirty="0" smtClean="0"/>
              <a:t>Aristotle divided proofs based on facts and reason into two kinds: 1. hard evidence</a:t>
            </a:r>
          </a:p>
          <a:p>
            <a:r>
              <a:rPr lang="en-US" dirty="0" smtClean="0"/>
              <a:t>Facts, clues, statistics, testimonies, witnesses</a:t>
            </a:r>
          </a:p>
          <a:p>
            <a:r>
              <a:rPr lang="en-US" dirty="0" smtClean="0"/>
              <a:t>2. those based on reason and common sense</a:t>
            </a:r>
          </a:p>
          <a:p>
            <a:r>
              <a:rPr lang="en-US" dirty="0" smtClean="0"/>
              <a:t>Most people prefer arguments based on facts and testimony to those grounded in reasoning alone.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Aristotle’s claims on arguments:</a:t>
            </a:r>
            <a:endParaRPr lang="en-US" dirty="0"/>
          </a:p>
        </p:txBody>
      </p:sp>
      <p:sp>
        <p:nvSpPr>
          <p:cNvPr id="3" name="Content Placeholder 2"/>
          <p:cNvSpPr>
            <a:spLocks noGrp="1"/>
          </p:cNvSpPr>
          <p:nvPr>
            <p:ph idx="1"/>
          </p:nvPr>
        </p:nvSpPr>
        <p:spPr/>
        <p:txBody>
          <a:bodyPr/>
          <a:lstStyle/>
          <a:p>
            <a:pPr>
              <a:buNone/>
            </a:pPr>
            <a:r>
              <a:rPr lang="en-US" dirty="0" smtClean="0"/>
              <a:t> All arguments can be reduced to two components:</a:t>
            </a:r>
          </a:p>
          <a:p>
            <a:pPr marL="514350" indent="-514350">
              <a:buAutoNum type="arabicPeriod"/>
            </a:pPr>
            <a:r>
              <a:rPr lang="en-US" dirty="0" smtClean="0"/>
              <a:t>Statement + Proof or claim + supporting evidence.</a:t>
            </a:r>
          </a:p>
          <a:p>
            <a:pPr marL="514350" indent="-514350">
              <a:buAutoNum type="arabicPeriod"/>
            </a:pPr>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Facts</a:t>
            </a:r>
            <a:endParaRPr lang="en-US" dirty="0"/>
          </a:p>
        </p:txBody>
      </p:sp>
      <p:sp>
        <p:nvSpPr>
          <p:cNvPr id="3" name="Content Placeholder 2"/>
          <p:cNvSpPr>
            <a:spLocks noGrp="1"/>
          </p:cNvSpPr>
          <p:nvPr>
            <p:ph idx="1"/>
          </p:nvPr>
        </p:nvSpPr>
        <p:spPr/>
        <p:txBody>
          <a:bodyPr/>
          <a:lstStyle/>
          <a:p>
            <a:r>
              <a:rPr lang="en-US" dirty="0" smtClean="0"/>
              <a:t>Facts make great arguments, especially when the reader believes they come from honest sources.</a:t>
            </a:r>
          </a:p>
          <a:p>
            <a:r>
              <a:rPr lang="en-US" dirty="0" smtClean="0"/>
              <a:t>This is why you want to correctly cite credible sources.</a:t>
            </a:r>
          </a:p>
          <a:p>
            <a:r>
              <a:rPr lang="en-US" dirty="0" smtClean="0"/>
              <a:t>Be careful, however, because bad information is sometimes dispersed and then repeated by the media.</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Statistics</a:t>
            </a:r>
            <a:endParaRPr lang="en-US" dirty="0"/>
          </a:p>
        </p:txBody>
      </p:sp>
      <p:sp>
        <p:nvSpPr>
          <p:cNvPr id="3" name="Content Placeholder 2"/>
          <p:cNvSpPr>
            <a:spLocks noGrp="1"/>
          </p:cNvSpPr>
          <p:nvPr>
            <p:ph idx="1"/>
          </p:nvPr>
        </p:nvSpPr>
        <p:spPr/>
        <p:txBody>
          <a:bodyPr/>
          <a:lstStyle/>
          <a:p>
            <a:r>
              <a:rPr lang="en-US" dirty="0" smtClean="0"/>
              <a:t>Figures lie and liars figure.</a:t>
            </a:r>
          </a:p>
          <a:p>
            <a:r>
              <a:rPr lang="en-US" dirty="0" smtClean="0"/>
              <a:t>Its possible to lie with numbers, even those that are accurate, because numbers rarely speak for themselves.  They need to be interpreted by writers and writers almost always have agendas that shape the interpretations.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Surveys and polls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Some of the most influential forms of statistics are those produced by surveys and polls.</a:t>
            </a:r>
          </a:p>
          <a:p>
            <a:r>
              <a:rPr lang="en-US" dirty="0" smtClean="0"/>
              <a:t>Surveys and polls provide persuasive appeals because, in a democracy, majority opinion offers a compelling warrant:  a government should do what most people want.</a:t>
            </a:r>
          </a:p>
          <a:p>
            <a:r>
              <a:rPr lang="en-US" dirty="0" smtClean="0"/>
              <a:t>Always ask: who commissioned the poll, who is publishing its outcome, who was surveyed, and what stakes these parties might have in its outcome.</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ヒラギノ角ゴ Pro W6"/>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ＭＳ Ｐゴシック"/>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Trek.thmx</Template>
  <TotalTime>82</TotalTime>
  <Words>484</Words>
  <Application>Microsoft Office PowerPoint</Application>
  <PresentationFormat>On-screen Show (4:3)</PresentationFormat>
  <Paragraphs>38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Trek</vt:lpstr>
      <vt:lpstr>Ethos and Logos</vt:lpstr>
      <vt:lpstr>Ethos</vt:lpstr>
      <vt:lpstr>Ethos</vt:lpstr>
      <vt:lpstr>Ethos</vt:lpstr>
      <vt:lpstr>Logos: </vt:lpstr>
      <vt:lpstr>Aristotle’s claims on arguments:</vt:lpstr>
      <vt:lpstr>Facts</vt:lpstr>
      <vt:lpstr>Statistics</vt:lpstr>
      <vt:lpstr>Surveys and polls</vt:lpstr>
      <vt:lpstr>Other logical supports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Ethos and Logos</dc:title>
  <dc:creator>Kathryn Fairchild</dc:creator>
  <cp:lastModifiedBy>BIELENBERG, SHERRY</cp:lastModifiedBy>
  <cp:revision>1</cp:revision>
  <dcterms:created xsi:type="dcterms:W3CDTF">2012-01-13T04:31:53Z</dcterms:created>
  <dcterms:modified xsi:type="dcterms:W3CDTF">2012-01-26T13:19:45Z</dcterms:modified>
</cp:coreProperties>
</file>